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91" r:id="rId8"/>
    <p:sldId id="276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70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88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0.xml"/><Relationship Id="rId3" Type="http://schemas.openxmlformats.org/officeDocument/2006/relationships/image" Target="../media/image7.png"/><Relationship Id="rId2" Type="http://schemas.openxmlformats.org/officeDocument/2006/relationships/tags" Target="../tags/tag169.xml"/><Relationship Id="rId1" Type="http://schemas.openxmlformats.org/officeDocument/2006/relationships/tags" Target="../tags/tag168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3.xml"/><Relationship Id="rId3" Type="http://schemas.openxmlformats.org/officeDocument/2006/relationships/image" Target="../media/image8.png"/><Relationship Id="rId2" Type="http://schemas.openxmlformats.org/officeDocument/2006/relationships/tags" Target="../tags/tag172.xml"/><Relationship Id="rId1" Type="http://schemas.openxmlformats.org/officeDocument/2006/relationships/tags" Target="../tags/tag17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6.xml"/><Relationship Id="rId3" Type="http://schemas.openxmlformats.org/officeDocument/2006/relationships/image" Target="../media/image9.png"/><Relationship Id="rId2" Type="http://schemas.openxmlformats.org/officeDocument/2006/relationships/tags" Target="../tags/tag175.xml"/><Relationship Id="rId1" Type="http://schemas.openxmlformats.org/officeDocument/2006/relationships/tags" Target="../tags/tag174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9.xml"/><Relationship Id="rId3" Type="http://schemas.openxmlformats.org/officeDocument/2006/relationships/image" Target="../media/image10.png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image" Target="../media/image13.png"/><Relationship Id="rId7" Type="http://schemas.openxmlformats.org/officeDocument/2006/relationships/tags" Target="../tags/tag183.xml"/><Relationship Id="rId6" Type="http://schemas.openxmlformats.org/officeDocument/2006/relationships/image" Target="../media/image12.png"/><Relationship Id="rId5" Type="http://schemas.openxmlformats.org/officeDocument/2006/relationships/tags" Target="../tags/tag182.xml"/><Relationship Id="rId4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2" Type="http://schemas.openxmlformats.org/officeDocument/2006/relationships/tags" Target="../tags/tag181.xml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18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8" Type="http://schemas.openxmlformats.org/officeDocument/2006/relationships/slideLayout" Target="../slideLayouts/slideLayout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4.xml"/><Relationship Id="rId1" Type="http://schemas.openxmlformats.org/officeDocument/2006/relationships/tags" Target="../tags/tag15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57.xml"/><Relationship Id="rId3" Type="http://schemas.openxmlformats.org/officeDocument/2006/relationships/image" Target="../media/image2.png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161.xml"/><Relationship Id="rId5" Type="http://schemas.openxmlformats.org/officeDocument/2006/relationships/image" Target="../media/image4.png"/><Relationship Id="rId4" Type="http://schemas.openxmlformats.org/officeDocument/2006/relationships/tags" Target="../tags/tag160.xml"/><Relationship Id="rId3" Type="http://schemas.openxmlformats.org/officeDocument/2006/relationships/image" Target="../media/image3.png"/><Relationship Id="rId2" Type="http://schemas.openxmlformats.org/officeDocument/2006/relationships/tags" Target="../tags/tag159.xml"/><Relationship Id="rId1" Type="http://schemas.openxmlformats.org/officeDocument/2006/relationships/tags" Target="../tags/tag15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4.xml"/><Relationship Id="rId3" Type="http://schemas.openxmlformats.org/officeDocument/2006/relationships/image" Target="../media/image5.png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7.xml"/><Relationship Id="rId3" Type="http://schemas.openxmlformats.org/officeDocument/2006/relationships/image" Target="../media/image6.png"/><Relationship Id="rId2" Type="http://schemas.openxmlformats.org/officeDocument/2006/relationships/tags" Target="../tags/tag166.xml"/><Relationship Id="rId1" Type="http://schemas.openxmlformats.org/officeDocument/2006/relationships/tags" Target="../tags/tag1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如图3.10所示为两种可维修的衬套结构，它们在衬套的底部设计有螺孔或缺口槽，以便使用工具将其拔出。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07335" y="2561590"/>
            <a:ext cx="6267450" cy="41052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如图3.11所示为几种螺纹联接结构。其中，图3.11(a)所示为螺孔太长，图3.11(d)所示为螺钉太长且凸出外表面。在设计时这两种情况都要避免。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09980" y="2437765"/>
            <a:ext cx="9972675" cy="36480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761428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2)注意装配测量的工艺性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夹具的装配测量是夹具制造的重要环节。无论是修配法装配或调整法装配，还是用检具检测夹具精度时，都应处理好基准问题。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为了使夹具的装配，测量具有良好的工艺性，我们应遵循基准统一原则，以夹具体的基面为统一的基准，以便于装配、测量时保证夹具的制造精度。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如图3.12所示为用数显高度游标尺测量钻模孔距的方法。由于盖板钻模没有夹具体，故直接用钻模板及定位元件为测量基准。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315960" y="1890395"/>
            <a:ext cx="3429000" cy="30765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137759" y="18372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812165"/>
            <a:ext cx="1040511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如图3.13所示为用检验棒和量块测量V形块标准圆的中心高尺寸和平行度的方法。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如图3.14所示为用检验测量镗模导向孔平行度的方法。装配时可通过修刮支架底面来保证镗模的中心高尺寸和平行度要求。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67890" y="3294380"/>
            <a:ext cx="8029575" cy="34290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1869" y="13546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8035" y="763270"/>
            <a:ext cx="1124775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当夹具体的基面不能满足上述要求时，可设置工艺孔或工少凸台。如图3.15所示的工艺方法，如图3.15(a)所示为测量V形架中心的工艺凸台，可控制其尺寸A。当尺寸较复杂时，可用工艺孔控制，如图3.15（b）所示的侧面定位销座位置的工艺孔K，当工件中心高尺寸为44时，可先设定工艺孔至定位面的高度尺寸60±0.05，则工艺孔水平方向的尺寸x为:</a:t>
            </a:r>
            <a:r>
              <a:rPr lang="zh-CN" altLang="en-US" sz="2400">
                <a:sym typeface="+mn-ea"/>
              </a:rPr>
              <a:t>x=</a:t>
            </a:r>
            <a:r>
              <a:rPr lang="en-US" altLang="zh-CN" sz="2400">
                <a:sym typeface="+mn-ea"/>
              </a:rPr>
              <a:t>        </a:t>
            </a:r>
            <a:r>
              <a:rPr lang="zh-CN" altLang="en-US" sz="2400">
                <a:sym typeface="+mn-ea"/>
              </a:rPr>
              <a:t>=27.71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如图3.15（c）所示为测量钻套位置的工艺孔，图纸</a:t>
            </a:r>
            <a:r>
              <a:rPr lang="en-US" altLang="zh-CN" sz="2400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  <a:sym typeface="+mn-ea"/>
              </a:rPr>
              <a:t>l</a:t>
            </a:r>
            <a:r>
              <a:rPr lang="zh-CN" altLang="en-US" sz="2400">
                <a:sym typeface="+mn-ea"/>
              </a:rPr>
              <a:t>、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ɑ</a:t>
            </a:r>
            <a:r>
              <a:rPr lang="zh-CN" altLang="en-US" sz="2400">
                <a:sym typeface="+mn-ea"/>
              </a:rPr>
              <a:t>为已知数，L为设定尺寸，则：x= （</a:t>
            </a:r>
            <a:r>
              <a:rPr lang="en-US" altLang="zh-CN" sz="2400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  <a:sym typeface="+mn-ea"/>
              </a:rPr>
              <a:t>l</a:t>
            </a:r>
            <a:r>
              <a:rPr lang="en-US" altLang="zh-CN" sz="2400">
                <a:sym typeface="+mn-ea"/>
              </a:rPr>
              <a:t>-       </a:t>
            </a:r>
            <a:r>
              <a:rPr sz="2400">
                <a:sym typeface="+mn-ea"/>
              </a:rPr>
              <a:t>）</a:t>
            </a:r>
            <a:r>
              <a:rPr lang="en-US" altLang="zh-CN" sz="2400">
                <a:sym typeface="+mn-ea"/>
              </a:rPr>
              <a:t>sin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ɑ</a:t>
            </a:r>
            <a:endParaRPr lang="en-US" altLang="zh-CN" sz="2400">
              <a:cs typeface="Arial" panose="020B0604020202020204" pitchFamily="34" charset="0"/>
              <a:sym typeface="+mn-ea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graphicFrame>
        <p:nvGraphicFramePr>
          <p:cNvPr id="2" name="Picture 19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5215890" y="3226118"/>
          <a:ext cx="571500" cy="405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572135" imgH="407035" progId="Equation.3">
                  <p:embed/>
                </p:oleObj>
              </mc:Choice>
              <mc:Fallback>
                <p:oleObj name="" r:id="rId3" imgW="572135" imgH="407035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15890" y="3226118"/>
                        <a:ext cx="571500" cy="4057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/>
          <p:cNvPicPr/>
          <p:nvPr>
            <p:custDataLst>
              <p:tags r:id="rId5"/>
            </p:custDataLst>
          </p:nvPr>
        </p:nvPicPr>
        <p:blipFill>
          <a:blip r:embed="rId6"/>
        </p:blipFill>
        <p:spPr>
          <a:xfrm>
            <a:off x="3240405" y="4186238"/>
            <a:ext cx="409892" cy="4098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22850" y="4123055"/>
            <a:ext cx="6576695" cy="26924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2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夹具常见机构设计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模块一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任务3.3</a:t>
            </a:r>
            <a:r>
              <a:rPr lang="zh-CN" altLang="en-US" sz="2800" b="1">
                <a:sym typeface="+mn-ea"/>
              </a:rPr>
              <a:t>夹具制造及工艺性</a:t>
            </a:r>
            <a:endParaRPr lang="zh-CN" alt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具备夹具零件加工制造精度保证能力;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２.具备夹具零件工艺设计能力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具备夹具加工制造的职业能力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掌握夹具的制造特点;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掌握保证夹具制造精度的方法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同心圆 13"/>
          <p:cNvSpPr/>
          <p:nvPr>
            <p:custDataLst>
              <p:tags r:id="rId1"/>
            </p:custDataLst>
          </p:nvPr>
        </p:nvSpPr>
        <p:spPr>
          <a:xfrm rot="19440000" flipH="1">
            <a:off x="11440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6" name="同心圆 85"/>
          <p:cNvSpPr/>
          <p:nvPr>
            <p:custDataLst>
              <p:tags r:id="rId2"/>
            </p:custDataLst>
          </p:nvPr>
        </p:nvSpPr>
        <p:spPr>
          <a:xfrm rot="19440000" flipH="1">
            <a:off x="790511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7" name="同心圆 86"/>
          <p:cNvSpPr/>
          <p:nvPr>
            <p:custDataLst>
              <p:tags r:id="rId3"/>
            </p:custDataLst>
          </p:nvPr>
        </p:nvSpPr>
        <p:spPr>
          <a:xfrm rot="19440000" flipH="1">
            <a:off x="4328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1397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938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5" name="圆角矩形 14"/>
          <p:cNvSpPr/>
          <p:nvPr>
            <p:custDataLst>
              <p:tags r:id="rId6"/>
            </p:custDataLst>
          </p:nvPr>
        </p:nvSpPr>
        <p:spPr>
          <a:xfrm>
            <a:off x="1397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1938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夹具的制造特点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" name="圆角矩形 22"/>
          <p:cNvSpPr/>
          <p:nvPr>
            <p:custDataLst>
              <p:tags r:id="rId8"/>
            </p:custDataLst>
          </p:nvPr>
        </p:nvSpPr>
        <p:spPr>
          <a:xfrm>
            <a:off x="4953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>
            <p:custDataLst>
              <p:tags r:id="rId9"/>
            </p:custDataLst>
          </p:nvPr>
        </p:nvSpPr>
        <p:spPr>
          <a:xfrm>
            <a:off x="5494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6" name="圆角矩形 25"/>
          <p:cNvSpPr/>
          <p:nvPr>
            <p:custDataLst>
              <p:tags r:id="rId10"/>
            </p:custDataLst>
          </p:nvPr>
        </p:nvSpPr>
        <p:spPr>
          <a:xfrm>
            <a:off x="4953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5494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/>
          <a:lstStyle/>
          <a:p>
            <a:pPr algn="l"/>
            <a:r>
              <a:rPr lang="zh-CN" altLang="en-US" sz="2000" b="1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保证夹具制造精度的方法</a:t>
            </a:r>
            <a:endParaRPr lang="zh-CN" altLang="en-US" sz="20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35" name="圆角矩形 34"/>
          <p:cNvSpPr/>
          <p:nvPr>
            <p:custDataLst>
              <p:tags r:id="rId12"/>
            </p:custDataLst>
          </p:nvPr>
        </p:nvSpPr>
        <p:spPr>
          <a:xfrm>
            <a:off x="8509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>
            <p:custDataLst>
              <p:tags r:id="rId13"/>
            </p:custDataLst>
          </p:nvPr>
        </p:nvSpPr>
        <p:spPr>
          <a:xfrm>
            <a:off x="9050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0" name="圆角矩形 39"/>
          <p:cNvSpPr/>
          <p:nvPr>
            <p:custDataLst>
              <p:tags r:id="rId14"/>
            </p:custDataLst>
          </p:nvPr>
        </p:nvSpPr>
        <p:spPr>
          <a:xfrm>
            <a:off x="8509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>
            <p:custDataLst>
              <p:tags r:id="rId15"/>
            </p:custDataLst>
          </p:nvPr>
        </p:nvSpPr>
        <p:spPr>
          <a:xfrm>
            <a:off x="9050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16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 dirty="0">
                <a:latin typeface="Arial" panose="020B0604020202020204" pitchFamily="34" charset="0"/>
                <a:sym typeface="+mn-ea"/>
              </a:rPr>
              <a:t>夹具的制造特点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夹具通常是单件生产，且制造周期很短。为了保证工件的加工要求，很多夹具要有较高的制造精度。企业的工具车间有多种加工设备，例如加工孔系的坐标镗床、加工复杂形面的万能铣床、精密车床和各种磨床等，都具有较好的加工性能和加工精度。夹具制造中，除了生产方式与一般产品不同外，在应用互换性原则方面也有一定的限制，以保证夹具的制造精度。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2.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保证夹具制造精度的方法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5831205" cy="6185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对于与工件加工尺寸直接有关的且精度较高的部位，在夹具制造时常用修配法和调整法来保证夹具精度。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1)修配法的应用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对于需要采用修配法的零件，可在其图样上注明“装配时精加工”或“装配时与xx件配作”字样等。如图3.4所示，支承板和支承钉装配后，与夹具体合并加工定位面，以保证定位面对夹具体基面A的平行度公差。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619365" y="2009775"/>
            <a:ext cx="3562350" cy="23145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2.保证夹具制造精度的方法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762444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如图3.5所示为一钻床夹具保证钻套孔距尺寸10+0.02的方法。在夹具体2和钻模板1的图样上注明“配作”字样，其中钻模板上的孔可先加工至留1余量的尺寸,待测量出正确的孔距尺寸后，即可与夹具体合并加工出销孔B。显然，图3.5上的A1、A2尺寸已被修正。这种方法又称“单配”。如图3.6所示为标准圆轴线对夹具体找正面A的平行度公差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夹具的修配法都涉及夹具体的基面，从而不致使各种误差累积，能够达到预期的精度要求。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673465" y="95250"/>
            <a:ext cx="2771775" cy="3333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73465" y="3585845"/>
            <a:ext cx="3371850" cy="30003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2.保证夹具制造精度的方法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627634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2)调整法的应用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调整法与修配法相似，在夹具上通常可设置调整热圈、调整垫板、调整套等元件来控制装配尺寸。这种方法较简易，调整件选择得当即可补偿其他元件的误差，从而提高夹具内制造精度。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例如，将图3.8所示的钻模改为调整结构，则只要增设一个支承板，待钻模板装配后再按测量尺寸修正支承板的尺寸A即可。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429500" y="1296670"/>
            <a:ext cx="3746500" cy="543623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3.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夹具结构工艺性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802259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夹具的结构工艺性主要表现为夹具零件制造、装配、调试、测量和使用等方面的综合性能。夹具零件的一般标准和铸件的结构要素等，均可查阅有关手册进行设计。以下就夹具零部件的加工、维修、装配和测量等工艺进行分析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1)注意加工和维修的工艺性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907780" y="2042795"/>
            <a:ext cx="3486150" cy="2095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0450" y="4270375"/>
            <a:ext cx="102342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夹具主要元件的连接定位采用螺钉和销钉。如图3.9(a)所示的销钉孔制成通孔，以便于维修时能够将销钉压出，如用3.9（b)所示的销钉则可以利用销钉孔底部的横向孔拆卸，如图3.9（c）所示为常用的带内螺纹的圆锥销(GB118-2000)。</a:t>
            </a:r>
            <a:endParaRPr lang="zh-CN" altLang="en-US" sz="2400"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18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188.xml><?xml version="1.0" encoding="utf-8"?>
<p:tagLst xmlns:p="http://schemas.openxmlformats.org/presentationml/2006/main">
  <p:tag name="commondata" val="eyJoZGlkIjoiYTlhOGExOGI1YjA1YTQ4N2EzZjM4NmQyZTQ1NDdlZTQ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1875</Words>
  <Application>WPS 演示</Application>
  <PresentationFormat>宽屏</PresentationFormat>
  <Paragraphs>108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黑体</vt:lpstr>
      <vt:lpstr>Arial Unicode MS</vt:lpstr>
      <vt:lpstr>Calibri</vt:lpstr>
      <vt:lpstr>Times New Roman</vt:lpstr>
      <vt:lpstr>仿宋</vt:lpstr>
      <vt:lpstr>2_Office 主题​​</vt:lpstr>
      <vt:lpstr>Equation.3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16</cp:revision>
  <dcterms:created xsi:type="dcterms:W3CDTF">2023-08-09T12:44:00Z</dcterms:created>
  <dcterms:modified xsi:type="dcterms:W3CDTF">2025-01-09T04:38:02Z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9F3AE9E1A6CC42C78726B7E532F20A65_13</vt:lpwstr>
  </property>
  <property fmtid="{D5CDD505-2E9C-101B-9397-08002B2CF9AE}" pid="3" name="KSOProductBuildVer">
    <vt:lpwstr>2052-12.1.0.16250</vt:lpwstr>
  </property>
</Properties>
</file>